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461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843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812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33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7498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37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948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4875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539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703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220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6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768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756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364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55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682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298A10-CF82-40FA-928E-631AAF2491DD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86C7A-6D3D-48B3-8D8B-C3E97ED56E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4905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is-mellifera-carnica.eu/en/advanced-selection-program-for-authentic-apis-mellifera-carnic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7AEA37-9FBC-05D0-D28F-0E7A8ED09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SLOVENIAN TEAM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950A048-737C-EEAD-842E-A5DEC81049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105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E0B22B-CB85-AF9D-4E0E-8517355B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what makes Ljubljana one of the most sustainable cities in the world?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32F21E-7DFA-EBD4-D686-A5AB44BFC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43200"/>
            <a:ext cx="8946541" cy="3505199"/>
          </a:xfrm>
        </p:spPr>
        <p:txBody>
          <a:bodyPr/>
          <a:lstStyle/>
          <a:p>
            <a:r>
              <a:rPr lang="en-US" dirty="0"/>
              <a:t>the city has been traffic-free since 2008</a:t>
            </a:r>
            <a:endParaRPr lang="sl-SI" dirty="0"/>
          </a:p>
          <a:p>
            <a:r>
              <a:rPr lang="en-US" dirty="0"/>
              <a:t>electric-powered vehicle</a:t>
            </a:r>
            <a:r>
              <a:rPr lang="sl-SI" dirty="0"/>
              <a:t> </a:t>
            </a:r>
            <a:r>
              <a:rPr lang="en-US" dirty="0" err="1"/>
              <a:t>Kavalir</a:t>
            </a:r>
            <a:r>
              <a:rPr lang="en-US" dirty="0"/>
              <a:t> runs around the historical city </a:t>
            </a:r>
            <a:r>
              <a:rPr lang="en-US" dirty="0" err="1"/>
              <a:t>centre</a:t>
            </a:r>
            <a:r>
              <a:rPr lang="en-US" dirty="0"/>
              <a:t> at a slow speed</a:t>
            </a:r>
            <a:endParaRPr lang="sl-SI" dirty="0"/>
          </a:p>
          <a:p>
            <a:r>
              <a:rPr lang="sl-SI" dirty="0" err="1"/>
              <a:t>BicikeLJ</a:t>
            </a:r>
            <a:r>
              <a:rPr lang="sl-SI" dirty="0"/>
              <a:t> bike </a:t>
            </a:r>
          </a:p>
          <a:p>
            <a:r>
              <a:rPr lang="sl-SI" dirty="0"/>
              <a:t>Car </a:t>
            </a:r>
            <a:r>
              <a:rPr lang="sl-SI" dirty="0" err="1"/>
              <a:t>sharing</a:t>
            </a:r>
            <a:r>
              <a:rPr lang="sl-SI" dirty="0"/>
              <a:t> Avant2Go – </a:t>
            </a:r>
            <a:r>
              <a:rPr lang="sl-SI" dirty="0" err="1"/>
              <a:t>electric</a:t>
            </a:r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065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0AD692-8AC7-F481-9D14-677476B5F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867104"/>
            <a:ext cx="8946541" cy="5381296"/>
          </a:xfrm>
        </p:spPr>
        <p:txBody>
          <a:bodyPr/>
          <a:lstStyle/>
          <a:p>
            <a:r>
              <a:rPr lang="en-US" dirty="0"/>
              <a:t>Offers</a:t>
            </a:r>
            <a:r>
              <a:rPr lang="sl-SI" dirty="0"/>
              <a:t> </a:t>
            </a:r>
            <a:r>
              <a:rPr lang="en-US" dirty="0"/>
              <a:t>a high quality of life</a:t>
            </a:r>
            <a:endParaRPr lang="sl-SI" dirty="0"/>
          </a:p>
          <a:p>
            <a:r>
              <a:rPr lang="en-US" dirty="0"/>
              <a:t>542 square meters of green space </a:t>
            </a:r>
            <a:r>
              <a:rPr lang="en-US" dirty="0" err="1"/>
              <a:t>space</a:t>
            </a:r>
            <a:r>
              <a:rPr lang="en-US" dirty="0"/>
              <a:t> per inhabitant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direct</a:t>
            </a:r>
            <a:r>
              <a:rPr lang="sl-SI" dirty="0"/>
              <a:t> </a:t>
            </a:r>
            <a:r>
              <a:rPr lang="sl-SI" dirty="0" err="1"/>
              <a:t>access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city</a:t>
            </a:r>
            <a:r>
              <a:rPr lang="sl-SI" dirty="0"/>
              <a:t> centre </a:t>
            </a:r>
            <a:r>
              <a:rPr lang="sl-SI" dirty="0" err="1"/>
              <a:t>itself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countryside</a:t>
            </a:r>
            <a:endParaRPr lang="sl-SI" dirty="0"/>
          </a:p>
          <a:p>
            <a:r>
              <a:rPr lang="sl-SI" dirty="0"/>
              <a:t>P</a:t>
            </a:r>
            <a:r>
              <a:rPr lang="en-US" dirty="0" err="1"/>
              <a:t>ollinator</a:t>
            </a:r>
            <a:r>
              <a:rPr lang="en-US" dirty="0"/>
              <a:t>-friendly plants in parks</a:t>
            </a:r>
            <a:endParaRPr lang="sl-SI" dirty="0"/>
          </a:p>
          <a:p>
            <a:r>
              <a:rPr lang="en-US" dirty="0"/>
              <a:t>locally produced food</a:t>
            </a:r>
            <a:r>
              <a:rPr lang="sl-SI" dirty="0"/>
              <a:t> - </a:t>
            </a:r>
            <a:r>
              <a:rPr lang="en-US" dirty="0"/>
              <a:t>‘from local field, to local table, to the guest’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C16BC4D-1AAD-940D-30A1-1E8BDC243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147" y="2900422"/>
            <a:ext cx="5447097" cy="3631398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56A3B33-9196-AF1C-BE58-D5AF584DB19E}"/>
              </a:ext>
            </a:extLst>
          </p:cNvPr>
          <p:cNvSpPr txBox="1"/>
          <p:nvPr/>
        </p:nvSpPr>
        <p:spPr>
          <a:xfrm>
            <a:off x="2142147" y="6531820"/>
            <a:ext cx="529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/>
              <a:t>Source: https://www.inyourpocket.com/ljubljana/Green-Capital-of-Europe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290177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C96080-2009-6067-E140-06258786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Farming spreads in Slovenia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AC4798-790D-7F4A-C06C-0D40977B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Slovenia</a:t>
            </a:r>
            <a:r>
              <a:rPr lang="sl-SI" dirty="0"/>
              <a:t>: 2 </a:t>
            </a:r>
            <a:r>
              <a:rPr lang="sl-SI" dirty="0" err="1"/>
              <a:t>milion</a:t>
            </a:r>
            <a:r>
              <a:rPr lang="sl-SI" dirty="0"/>
              <a:t> </a:t>
            </a:r>
            <a:r>
              <a:rPr lang="sl-SI" dirty="0" err="1"/>
              <a:t>inhabitants</a:t>
            </a:r>
            <a:r>
              <a:rPr lang="sl-SI" dirty="0"/>
              <a:t>, 43.7% live in </a:t>
            </a:r>
            <a:r>
              <a:rPr lang="sl-SI" dirty="0" err="1"/>
              <a:t>rural</a:t>
            </a:r>
            <a:r>
              <a:rPr lang="sl-SI" dirty="0"/>
              <a:t> </a:t>
            </a:r>
            <a:r>
              <a:rPr lang="sl-SI" dirty="0" err="1"/>
              <a:t>areas</a:t>
            </a:r>
            <a:r>
              <a:rPr lang="sl-SI" dirty="0"/>
              <a:t>, 20.273 km², 56,1% </a:t>
            </a:r>
            <a:r>
              <a:rPr lang="sl-SI" dirty="0" err="1"/>
              <a:t>forest</a:t>
            </a:r>
            <a:r>
              <a:rPr lang="sl-SI" dirty="0"/>
              <a:t> </a:t>
            </a:r>
            <a:r>
              <a:rPr lang="sl-SI" dirty="0" err="1"/>
              <a:t>areas</a:t>
            </a:r>
            <a:r>
              <a:rPr lang="sl-SI" dirty="0"/>
              <a:t> 39,9% </a:t>
            </a:r>
            <a:r>
              <a:rPr lang="sl-SI" dirty="0" err="1"/>
              <a:t>agricultural</a:t>
            </a:r>
            <a:r>
              <a:rPr lang="sl-SI" dirty="0"/>
              <a:t> </a:t>
            </a:r>
            <a:r>
              <a:rPr lang="sl-SI" dirty="0" err="1"/>
              <a:t>land</a:t>
            </a:r>
            <a:r>
              <a:rPr lang="sl-SI" dirty="0"/>
              <a:t> – 10,4%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this</a:t>
            </a:r>
            <a:r>
              <a:rPr lang="sl-SI" dirty="0"/>
              <a:t> is </a:t>
            </a:r>
            <a:r>
              <a:rPr lang="sl-SI" dirty="0" err="1"/>
              <a:t>organic</a:t>
            </a:r>
            <a:endParaRPr lang="sl-SI" dirty="0"/>
          </a:p>
          <a:p>
            <a:r>
              <a:rPr lang="sl-SI" dirty="0"/>
              <a:t>O</a:t>
            </a:r>
            <a:r>
              <a:rPr lang="en-US" dirty="0" err="1"/>
              <a:t>rganic</a:t>
            </a:r>
            <a:r>
              <a:rPr lang="en-US" dirty="0"/>
              <a:t> farms and growers and processors of organic food in Slovenia increases from year to year</a:t>
            </a:r>
            <a:endParaRPr lang="sl-SI" dirty="0"/>
          </a:p>
          <a:p>
            <a:r>
              <a:rPr lang="sl-SI" dirty="0" err="1"/>
              <a:t>Slovenia</a:t>
            </a:r>
            <a:r>
              <a:rPr lang="sl-SI" dirty="0"/>
              <a:t> </a:t>
            </a:r>
            <a:r>
              <a:rPr lang="sl-SI" dirty="0" err="1"/>
              <a:t>Green</a:t>
            </a:r>
            <a:r>
              <a:rPr lang="sl-SI" dirty="0"/>
              <a:t> </a:t>
            </a:r>
            <a:r>
              <a:rPr lang="sl-SI" dirty="0" err="1"/>
              <a:t>Cuisine</a:t>
            </a:r>
            <a:r>
              <a:rPr lang="sl-SI" dirty="0"/>
              <a:t> – </a:t>
            </a:r>
            <a:r>
              <a:rPr lang="sl-SI" dirty="0" err="1"/>
              <a:t>many</a:t>
            </a:r>
            <a:r>
              <a:rPr lang="sl-SI" dirty="0"/>
              <a:t> </a:t>
            </a:r>
            <a:r>
              <a:rPr lang="sl-SI" dirty="0" err="1"/>
              <a:t>restaurants</a:t>
            </a:r>
            <a:r>
              <a:rPr lang="sl-SI" dirty="0"/>
              <a:t> </a:t>
            </a:r>
            <a:r>
              <a:rPr lang="en-US" dirty="0"/>
              <a:t>have their own circle of local suppliers or even their own gardens or fields where they obtain the ingredients for their dishes</a:t>
            </a:r>
            <a:r>
              <a:rPr lang="sl-SI" dirty="0"/>
              <a:t> 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46956BC-B882-D7DD-58E9-9ED8AA797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056" y="4267231"/>
            <a:ext cx="3655774" cy="2180838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BB5DDD8-F50C-7EF5-AEAD-DE29E6CA9AA6}"/>
              </a:ext>
            </a:extLst>
          </p:cNvPr>
          <p:cNvSpPr txBox="1"/>
          <p:nvPr/>
        </p:nvSpPr>
        <p:spPr>
          <a:xfrm>
            <a:off x="5653584" y="6479600"/>
            <a:ext cx="4635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/>
              <a:t>Source: https://www.slovenia.info/en/stories/restaurants-with-the-slovenia-green-sustainability-label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314312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5DDE52-BA44-E862-2FD0-66AB4B134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SPECIAL ABOUT BEEKEEPING IN SLOVENIA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A7402BB-DCBE-2922-51F6-85265E9E9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335778" cy="4195481"/>
          </a:xfrm>
        </p:spPr>
        <p:txBody>
          <a:bodyPr/>
          <a:lstStyle/>
          <a:p>
            <a:r>
              <a:rPr lang="en-US" dirty="0"/>
              <a:t>NATIVE CARNIOLAN BEE here are approximately 20,000 bee species in the world, in Slovenia there are about 550</a:t>
            </a:r>
            <a:endParaRPr lang="sl-SI" dirty="0"/>
          </a:p>
          <a:p>
            <a:r>
              <a:rPr lang="en-US" dirty="0"/>
              <a:t>But one is unique – it is our NATIVE Carniolan honey bee (</a:t>
            </a:r>
            <a:r>
              <a:rPr lang="en-US" dirty="0" err="1"/>
              <a:t>Apis</a:t>
            </a:r>
            <a:r>
              <a:rPr lang="en-US" dirty="0"/>
              <a:t> mellifera </a:t>
            </a:r>
            <a:r>
              <a:rPr lang="en-US" dirty="0" err="1"/>
              <a:t>carnica</a:t>
            </a:r>
            <a:r>
              <a:rPr lang="en-US" dirty="0"/>
              <a:t>)</a:t>
            </a:r>
            <a:endParaRPr lang="sl-SI" dirty="0"/>
          </a:p>
          <a:p>
            <a:r>
              <a:rPr lang="en-US" dirty="0"/>
              <a:t>“</a:t>
            </a:r>
            <a:r>
              <a:rPr lang="sl-SI" dirty="0"/>
              <a:t>G</a:t>
            </a:r>
            <a:r>
              <a:rPr lang="en-US" dirty="0" err="1"/>
              <a:t>rey</a:t>
            </a:r>
            <a:r>
              <a:rPr lang="en-US" dirty="0"/>
              <a:t> bee” because of their  brownish-grey </a:t>
            </a:r>
            <a:r>
              <a:rPr lang="en-US" dirty="0" err="1"/>
              <a:t>colour</a:t>
            </a:r>
            <a:endParaRPr lang="sl-SI" dirty="0"/>
          </a:p>
          <a:p>
            <a:r>
              <a:rPr lang="sl-SI" dirty="0"/>
              <a:t>I</a:t>
            </a:r>
            <a:r>
              <a:rPr lang="en-US" dirty="0" err="1"/>
              <a:t>ncredibly</a:t>
            </a:r>
            <a:r>
              <a:rPr lang="en-US" dirty="0"/>
              <a:t> gentle and easy to work with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en-US" dirty="0"/>
              <a:t> very productive in honey</a:t>
            </a:r>
            <a:endParaRPr lang="sl-SI" dirty="0"/>
          </a:p>
          <a:p>
            <a:r>
              <a:rPr lang="sl-SI" dirty="0" err="1"/>
              <a:t>Carniolan</a:t>
            </a:r>
            <a:r>
              <a:rPr lang="sl-SI" dirty="0"/>
              <a:t> bee - </a:t>
            </a:r>
            <a:r>
              <a:rPr lang="en-US" dirty="0"/>
              <a:t>second most common honeybee in the world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768B732-AB34-1D4D-7C4D-0CD216AF1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91" y="1553702"/>
            <a:ext cx="4629909" cy="3068503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DAFF3AC-43D3-27D2-FF86-A5F46751826F}"/>
              </a:ext>
            </a:extLst>
          </p:cNvPr>
          <p:cNvSpPr txBox="1"/>
          <p:nvPr/>
        </p:nvSpPr>
        <p:spPr>
          <a:xfrm>
            <a:off x="7890958" y="4622205"/>
            <a:ext cx="4319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Source: https://www.beeourguest.eu/slovenia-beekeeping/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342567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A21376-236A-80E9-FCDF-DA25652CC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064" y="1005431"/>
            <a:ext cx="6227654" cy="5444359"/>
          </a:xfrm>
        </p:spPr>
        <p:txBody>
          <a:bodyPr/>
          <a:lstStyle/>
          <a:p>
            <a:r>
              <a:rPr lang="sl-SI" dirty="0" err="1"/>
              <a:t>Slovenia</a:t>
            </a:r>
            <a:r>
              <a:rPr lang="sl-SI" dirty="0"/>
              <a:t> is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only</a:t>
            </a:r>
            <a:r>
              <a:rPr lang="sl-SI" dirty="0"/>
              <a:t> </a:t>
            </a:r>
            <a:r>
              <a:rPr lang="sl-SI" dirty="0" err="1"/>
              <a:t>member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EU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has</a:t>
            </a:r>
            <a:r>
              <a:rPr lang="sl-SI" dirty="0"/>
              <a:t> </a:t>
            </a:r>
            <a:r>
              <a:rPr lang="sl-SI" dirty="0" err="1"/>
              <a:t>protected</a:t>
            </a:r>
            <a:r>
              <a:rPr lang="sl-SI" dirty="0"/>
              <a:t> </a:t>
            </a:r>
            <a:r>
              <a:rPr lang="sl-SI" dirty="0" err="1"/>
              <a:t>it´s</a:t>
            </a:r>
            <a:r>
              <a:rPr lang="sl-SI" dirty="0"/>
              <a:t> </a:t>
            </a:r>
            <a:r>
              <a:rPr lang="sl-SI" dirty="0" err="1"/>
              <a:t>native</a:t>
            </a:r>
            <a:r>
              <a:rPr lang="sl-SI" dirty="0"/>
              <a:t> bee</a:t>
            </a:r>
          </a:p>
          <a:p>
            <a:r>
              <a:rPr lang="en-US" dirty="0"/>
              <a:t>May 20</a:t>
            </a:r>
            <a:r>
              <a:rPr lang="sl-SI" dirty="0"/>
              <a:t> - </a:t>
            </a:r>
            <a:r>
              <a:rPr lang="en-US" dirty="0"/>
              <a:t>World Bee Day</a:t>
            </a:r>
            <a:endParaRPr lang="sl-SI" dirty="0"/>
          </a:p>
          <a:p>
            <a:r>
              <a:rPr lang="en-US" dirty="0"/>
              <a:t>Slovenia also runs a project: “The Guardians”</a:t>
            </a:r>
            <a:r>
              <a:rPr lang="sl-SI" dirty="0"/>
              <a:t> – </a:t>
            </a:r>
            <a:r>
              <a:rPr lang="sl-SI" dirty="0" err="1"/>
              <a:t>preserving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seleting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en-US" dirty="0"/>
              <a:t> local population of the Carniolan bee </a:t>
            </a:r>
            <a:endParaRPr lang="sl-SI" dirty="0"/>
          </a:p>
          <a:p>
            <a:r>
              <a:rPr lang="sl-SI" dirty="0">
                <a:hlinkClick r:id="rId2"/>
              </a:rPr>
              <a:t>https://apis-mellifera-carnica.eu/en/advanced-selection-program-for-authentic-apis-mellifera-carnica/</a:t>
            </a:r>
            <a:endParaRPr lang="sl-SI" dirty="0"/>
          </a:p>
          <a:p>
            <a:r>
              <a:rPr lang="en-US" dirty="0"/>
              <a:t>Slovenia</a:t>
            </a:r>
            <a:r>
              <a:rPr lang="sl-SI" dirty="0"/>
              <a:t> </a:t>
            </a:r>
            <a:r>
              <a:rPr lang="en-US" dirty="0"/>
              <a:t>has the highest number of beekeepers per capital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because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Slovenia</a:t>
            </a:r>
            <a:r>
              <a:rPr lang="sl-SI" dirty="0"/>
              <a:t> </a:t>
            </a:r>
            <a:r>
              <a:rPr lang="sl-SI" dirty="0" err="1"/>
              <a:t>also</a:t>
            </a:r>
            <a:r>
              <a:rPr lang="sl-SI" dirty="0"/>
              <a:t> </a:t>
            </a:r>
            <a:r>
              <a:rPr lang="en-US" dirty="0"/>
              <a:t>put on display a gigantic 3D model of the Carniolan honey bee in Slovenia's Expo pavilion in Dubai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63C794A-3F2C-96D5-A0BD-3E8257249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718" y="1432577"/>
            <a:ext cx="4958419" cy="279258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3AD1673-7E7F-A875-0643-CB165FA982C4}"/>
              </a:ext>
            </a:extLst>
          </p:cNvPr>
          <p:cNvSpPr txBox="1"/>
          <p:nvPr/>
        </p:nvSpPr>
        <p:spPr>
          <a:xfrm>
            <a:off x="7457091" y="4209393"/>
            <a:ext cx="4958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/>
              <a:t>Source: https://rralur.si/en/news/bee-friendly-region-at-expo-dubai/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83213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4085F4-56F3-31C2-C3F2-393125D04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25214"/>
            <a:ext cx="8946541" cy="5523185"/>
          </a:xfrm>
        </p:spPr>
        <p:txBody>
          <a:bodyPr/>
          <a:lstStyle/>
          <a:p>
            <a:r>
              <a:rPr lang="sl-SI" dirty="0" err="1"/>
              <a:t>Painted</a:t>
            </a:r>
            <a:r>
              <a:rPr lang="sl-SI" dirty="0"/>
              <a:t> </a:t>
            </a:r>
            <a:r>
              <a:rPr lang="sl-SI" dirty="0" err="1"/>
              <a:t>beehive</a:t>
            </a:r>
            <a:r>
              <a:rPr lang="sl-SI" dirty="0"/>
              <a:t> </a:t>
            </a:r>
            <a:r>
              <a:rPr lang="sl-SI" dirty="0" err="1"/>
              <a:t>panels</a:t>
            </a:r>
            <a:endParaRPr lang="sl-SI" dirty="0"/>
          </a:p>
          <a:p>
            <a:r>
              <a:rPr lang="en-US" dirty="0"/>
              <a:t>Typically</a:t>
            </a:r>
            <a:r>
              <a:rPr lang="sl-SI" dirty="0"/>
              <a:t> </a:t>
            </a:r>
            <a:r>
              <a:rPr lang="en-US" dirty="0"/>
              <a:t>decorated with paintings depicting scenes and characters from folk tales</a:t>
            </a:r>
            <a:endParaRPr lang="sl-SI" dirty="0"/>
          </a:p>
          <a:p>
            <a:r>
              <a:rPr lang="sl-SI" dirty="0"/>
              <a:t>H</a:t>
            </a:r>
            <a:r>
              <a:rPr lang="en-US" dirty="0" err="1"/>
              <a:t>elps</a:t>
            </a:r>
            <a:r>
              <a:rPr lang="en-US" dirty="0"/>
              <a:t> bees find their way into beehives and makes it easier for the beekeeper to distinguish between bees colonies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5CCC6DF-0C36-BACE-59F8-F7C50D6A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147" y="2743201"/>
            <a:ext cx="5423176" cy="3618186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99ECC67-5E55-8BD1-6429-5321206303B5}"/>
              </a:ext>
            </a:extLst>
          </p:cNvPr>
          <p:cNvSpPr txBox="1"/>
          <p:nvPr/>
        </p:nvSpPr>
        <p:spPr>
          <a:xfrm>
            <a:off x="2142147" y="6361387"/>
            <a:ext cx="5236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/>
              <a:t>Source: https://www.beeourguest.eu/slovenia-beekeeping/ 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91418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B0ED72-52EB-4A05-6D47-88A749F4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Life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forests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DE7D1F-6C91-EBFE-8F1A-0EF9FA036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76552"/>
            <a:ext cx="8946541" cy="4671847"/>
          </a:xfrm>
        </p:spPr>
        <p:txBody>
          <a:bodyPr/>
          <a:lstStyle/>
          <a:p>
            <a:r>
              <a:rPr lang="en-US" dirty="0"/>
              <a:t>almost 60% of the surface covered in forests</a:t>
            </a:r>
            <a:endParaRPr lang="sl-SI" dirty="0"/>
          </a:p>
          <a:p>
            <a:r>
              <a:rPr lang="en-US" dirty="0"/>
              <a:t>the brown bear, the grey wolf, lynx</a:t>
            </a:r>
            <a:r>
              <a:rPr lang="sl-SI" dirty="0"/>
              <a:t>, </a:t>
            </a:r>
            <a:r>
              <a:rPr lang="sl-SI" dirty="0" err="1"/>
              <a:t>deer</a:t>
            </a:r>
            <a:r>
              <a:rPr lang="sl-SI" dirty="0"/>
              <a:t>, </a:t>
            </a:r>
            <a:r>
              <a:rPr lang="sl-SI" dirty="0" err="1"/>
              <a:t>roe</a:t>
            </a:r>
            <a:r>
              <a:rPr lang="sl-SI" dirty="0"/>
              <a:t> </a:t>
            </a:r>
            <a:r>
              <a:rPr lang="sl-SI" dirty="0" err="1"/>
              <a:t>deer</a:t>
            </a:r>
            <a:r>
              <a:rPr lang="sl-SI" dirty="0"/>
              <a:t>, </a:t>
            </a:r>
            <a:r>
              <a:rPr lang="sl-SI" dirty="0" err="1"/>
              <a:t>fox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wild</a:t>
            </a:r>
            <a:r>
              <a:rPr lang="sl-SI" dirty="0"/>
              <a:t> </a:t>
            </a:r>
            <a:r>
              <a:rPr lang="sl-SI" dirty="0" err="1"/>
              <a:t>boar</a:t>
            </a:r>
            <a:endParaRPr lang="sl-SI" dirty="0"/>
          </a:p>
          <a:p>
            <a:r>
              <a:rPr lang="en-US" dirty="0"/>
              <a:t>Slovenia boasts 400–500 brown bears</a:t>
            </a:r>
            <a:r>
              <a:rPr lang="sl-SI" dirty="0"/>
              <a:t> – </a:t>
            </a:r>
            <a:r>
              <a:rPr lang="sl-SI" dirty="0" err="1"/>
              <a:t>ranks</a:t>
            </a:r>
            <a:r>
              <a:rPr lang="sl-SI" dirty="0"/>
              <a:t> </a:t>
            </a:r>
            <a:r>
              <a:rPr lang="en-US" dirty="0"/>
              <a:t>among countries with the highest bear population in the world</a:t>
            </a:r>
            <a:endParaRPr lang="sl-SI" dirty="0"/>
          </a:p>
          <a:p>
            <a:r>
              <a:rPr lang="sl-SI" dirty="0"/>
              <a:t>Most are </a:t>
            </a:r>
            <a:r>
              <a:rPr lang="sl-SI" dirty="0" err="1"/>
              <a:t>found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Kočevsko </a:t>
            </a:r>
            <a:r>
              <a:rPr lang="sl-SI" dirty="0" err="1"/>
              <a:t>forests</a:t>
            </a:r>
            <a:r>
              <a:rPr lang="sl-SI" dirty="0"/>
              <a:t>, </a:t>
            </a:r>
            <a:r>
              <a:rPr lang="sl-SI" dirty="0" err="1"/>
              <a:t>where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also</a:t>
            </a:r>
            <a:r>
              <a:rPr lang="sl-SI" dirty="0"/>
              <a:t> </a:t>
            </a:r>
            <a:r>
              <a:rPr lang="sl-SI" dirty="0" err="1"/>
              <a:t>find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remains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virgin</a:t>
            </a:r>
            <a:r>
              <a:rPr lang="sl-SI" dirty="0"/>
              <a:t> </a:t>
            </a:r>
            <a:r>
              <a:rPr lang="sl-SI" dirty="0" err="1"/>
              <a:t>forests</a:t>
            </a:r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088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B0988D-E470-57ED-CF36-940B5A99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83324"/>
            <a:ext cx="8946541" cy="5665075"/>
          </a:xfrm>
        </p:spPr>
        <p:txBody>
          <a:bodyPr/>
          <a:lstStyle/>
          <a:p>
            <a:r>
              <a:rPr lang="en-US" dirty="0"/>
              <a:t>The bear, wolf and lynx have been protected by regulations on nature conservation since 1993</a:t>
            </a:r>
            <a:endParaRPr lang="sl-SI" dirty="0"/>
          </a:p>
          <a:p>
            <a:r>
              <a:rPr lang="sl-SI" dirty="0" err="1"/>
              <a:t>Lynx</a:t>
            </a:r>
            <a:r>
              <a:rPr lang="sl-SI" dirty="0"/>
              <a:t> </a:t>
            </a:r>
            <a:r>
              <a:rPr lang="sl-SI" dirty="0" err="1"/>
              <a:t>extinct</a:t>
            </a:r>
            <a:r>
              <a:rPr lang="sl-SI" dirty="0"/>
              <a:t> in 20th </a:t>
            </a:r>
            <a:r>
              <a:rPr lang="sl-SI" dirty="0" err="1"/>
              <a:t>century</a:t>
            </a:r>
            <a:r>
              <a:rPr lang="sl-SI" dirty="0"/>
              <a:t>, </a:t>
            </a:r>
            <a:r>
              <a:rPr lang="sl-SI" dirty="0" err="1"/>
              <a:t>then</a:t>
            </a:r>
            <a:r>
              <a:rPr lang="sl-SI" dirty="0"/>
              <a:t> </a:t>
            </a:r>
            <a:r>
              <a:rPr lang="sl-SI" dirty="0" err="1"/>
              <a:t>reintroduced</a:t>
            </a:r>
            <a:r>
              <a:rPr lang="sl-SI" dirty="0"/>
              <a:t> in 1973</a:t>
            </a:r>
          </a:p>
          <a:p>
            <a:r>
              <a:rPr lang="sl-SI" dirty="0" err="1"/>
              <a:t>Current</a:t>
            </a:r>
            <a:r>
              <a:rPr lang="sl-SI" dirty="0"/>
              <a:t> </a:t>
            </a:r>
            <a:r>
              <a:rPr lang="sl-SI" dirty="0" err="1"/>
              <a:t>population</a:t>
            </a:r>
            <a:r>
              <a:rPr lang="sl-SI" dirty="0"/>
              <a:t> – 15 to 20 </a:t>
            </a:r>
            <a:r>
              <a:rPr lang="sl-SI" dirty="0" err="1"/>
              <a:t>animals</a:t>
            </a:r>
            <a:endParaRPr lang="sl-SI" dirty="0"/>
          </a:p>
          <a:p>
            <a:r>
              <a:rPr lang="sl-SI" dirty="0"/>
              <a:t>New </a:t>
            </a:r>
            <a:r>
              <a:rPr lang="sl-SI" dirty="0" err="1"/>
              <a:t>lynx</a:t>
            </a:r>
            <a:r>
              <a:rPr lang="sl-SI" dirty="0"/>
              <a:t> </a:t>
            </a:r>
            <a:r>
              <a:rPr lang="sl-SI" dirty="0" err="1"/>
              <a:t>arrived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Romania</a:t>
            </a:r>
            <a:r>
              <a:rPr lang="sl-SI" dirty="0"/>
              <a:t> in 2022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721674-A598-8FCC-FEE0-5B670E72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063" y="1811794"/>
            <a:ext cx="3344337" cy="446288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E6CF87B-38FC-B057-5DE5-1569D8CA61D2}"/>
              </a:ext>
            </a:extLst>
          </p:cNvPr>
          <p:cNvSpPr txBox="1"/>
          <p:nvPr/>
        </p:nvSpPr>
        <p:spPr>
          <a:xfrm>
            <a:off x="6921063" y="6274676"/>
            <a:ext cx="4193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/>
              <a:t>Source: https://www.lifelynx.eu/the-new-lynx-was-named-by-pupils-from-the-sodrazica-primary-school/ 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240840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6E9BF0-4E9B-A13A-BE26-C895FFE2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Slovenia faces natural disaster due to bark beetle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4D6EFE-1416-8DE7-CD03-53D96FBB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175641"/>
            <a:ext cx="4992688" cy="4072758"/>
          </a:xfrm>
        </p:spPr>
        <p:txBody>
          <a:bodyPr/>
          <a:lstStyle/>
          <a:p>
            <a:r>
              <a:rPr lang="sl-SI" dirty="0"/>
              <a:t>In </a:t>
            </a:r>
            <a:r>
              <a:rPr lang="sl-SI" dirty="0" err="1"/>
              <a:t>the</a:t>
            </a:r>
            <a:r>
              <a:rPr lang="sl-SI" dirty="0"/>
              <a:t> last </a:t>
            </a:r>
            <a:r>
              <a:rPr lang="sl-SI" dirty="0" err="1"/>
              <a:t>decades</a:t>
            </a:r>
            <a:r>
              <a:rPr lang="sl-SI" dirty="0"/>
              <a:t> – </a:t>
            </a:r>
            <a:r>
              <a:rPr lang="sl-SI" dirty="0" err="1"/>
              <a:t>two</a:t>
            </a:r>
            <a:r>
              <a:rPr lang="sl-SI" dirty="0"/>
              <a:t> large-scale </a:t>
            </a:r>
            <a:r>
              <a:rPr lang="sl-SI" dirty="0" err="1"/>
              <a:t>outbreaks</a:t>
            </a:r>
            <a:r>
              <a:rPr lang="sl-SI" dirty="0"/>
              <a:t>: </a:t>
            </a:r>
            <a:r>
              <a:rPr lang="sl-SI" dirty="0" err="1"/>
              <a:t>drought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ice </a:t>
            </a:r>
            <a:r>
              <a:rPr lang="sl-SI" dirty="0" err="1"/>
              <a:t>storm</a:t>
            </a:r>
            <a:endParaRPr lang="sl-SI" dirty="0"/>
          </a:p>
          <a:p>
            <a:r>
              <a:rPr lang="sl-SI" dirty="0" err="1"/>
              <a:t>Spreading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dark</a:t>
            </a:r>
            <a:r>
              <a:rPr lang="sl-SI" dirty="0"/>
              <a:t> </a:t>
            </a:r>
            <a:r>
              <a:rPr lang="sl-SI" dirty="0" err="1"/>
              <a:t>beetles</a:t>
            </a:r>
            <a:r>
              <a:rPr lang="sl-SI" dirty="0"/>
              <a:t> – </a:t>
            </a:r>
            <a:r>
              <a:rPr lang="sl-SI" dirty="0" err="1"/>
              <a:t>boosted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high</a:t>
            </a:r>
            <a:r>
              <a:rPr lang="sl-SI" dirty="0"/>
              <a:t> </a:t>
            </a:r>
            <a:r>
              <a:rPr lang="sl-SI" dirty="0" err="1"/>
              <a:t>temperatures</a:t>
            </a:r>
            <a:r>
              <a:rPr lang="sl-SI" dirty="0"/>
              <a:t> in </a:t>
            </a:r>
            <a:r>
              <a:rPr lang="sl-SI" dirty="0" err="1"/>
              <a:t>summer</a:t>
            </a:r>
            <a:r>
              <a:rPr lang="sl-SI" dirty="0"/>
              <a:t> – </a:t>
            </a:r>
            <a:r>
              <a:rPr lang="sl-SI" dirty="0" err="1"/>
              <a:t>weak</a:t>
            </a:r>
            <a:r>
              <a:rPr lang="sl-SI" dirty="0"/>
              <a:t> </a:t>
            </a:r>
            <a:r>
              <a:rPr lang="sl-SI" dirty="0" err="1"/>
              <a:t>trees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insect</a:t>
            </a:r>
            <a:r>
              <a:rPr lang="sl-SI" dirty="0"/>
              <a:t> </a:t>
            </a:r>
            <a:r>
              <a:rPr lang="sl-SI" dirty="0" err="1"/>
              <a:t>grow</a:t>
            </a:r>
            <a:endParaRPr lang="sl-SI" dirty="0"/>
          </a:p>
          <a:p>
            <a:r>
              <a:rPr lang="sl-SI" dirty="0" err="1"/>
              <a:t>Trees</a:t>
            </a:r>
            <a:r>
              <a:rPr lang="sl-SI" dirty="0"/>
              <a:t> </a:t>
            </a:r>
            <a:r>
              <a:rPr lang="sl-SI" dirty="0" err="1"/>
              <a:t>had</a:t>
            </a:r>
            <a:r>
              <a:rPr lang="sl-SI" dirty="0"/>
              <a:t> to be </a:t>
            </a:r>
            <a:r>
              <a:rPr lang="sl-SI" dirty="0" err="1"/>
              <a:t>cut</a:t>
            </a:r>
            <a:r>
              <a:rPr lang="sl-SI" dirty="0"/>
              <a:t> </a:t>
            </a:r>
            <a:r>
              <a:rPr lang="sl-SI" dirty="0" err="1"/>
              <a:t>down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B2BB03-7F8D-FA5B-2474-32F35EB22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583" y="1899757"/>
            <a:ext cx="4719104" cy="335282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394222B-950F-6B1A-D264-648A61E7AF61}"/>
              </a:ext>
            </a:extLst>
          </p:cNvPr>
          <p:cNvSpPr txBox="1"/>
          <p:nvPr/>
        </p:nvSpPr>
        <p:spPr>
          <a:xfrm>
            <a:off x="6369583" y="5299093"/>
            <a:ext cx="4992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Source: https://www.alamy.com/stock-image-stane-kunej-worker-of-slovenian-forestry-company-in-triglav-national-160505217.html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164426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F18BE-4891-93D7-77C1-3558C654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Authentic</a:t>
            </a:r>
            <a:r>
              <a:rPr lang="sl-SI" dirty="0"/>
              <a:t> </a:t>
            </a:r>
            <a:r>
              <a:rPr lang="sl-SI" dirty="0" err="1"/>
              <a:t>Slovenian</a:t>
            </a:r>
            <a:r>
              <a:rPr lang="sl-SI" dirty="0"/>
              <a:t> </a:t>
            </a:r>
            <a:r>
              <a:rPr lang="sl-SI" dirty="0" err="1"/>
              <a:t>breeds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411EE0-84E2-7EF4-18EE-BEF82C7C9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White </a:t>
            </a:r>
            <a:r>
              <a:rPr lang="sl-SI" dirty="0" err="1"/>
              <a:t>Lipizzaner</a:t>
            </a:r>
            <a:r>
              <a:rPr lang="sl-SI" dirty="0"/>
              <a:t>, </a:t>
            </a:r>
            <a:r>
              <a:rPr lang="sl-SI" dirty="0" err="1"/>
              <a:t>Cave</a:t>
            </a:r>
            <a:r>
              <a:rPr lang="sl-SI" dirty="0"/>
              <a:t> salamander – Proteus, </a:t>
            </a:r>
            <a:r>
              <a:rPr lang="sl-SI" dirty="0" err="1"/>
              <a:t>Carniolan</a:t>
            </a:r>
            <a:r>
              <a:rPr lang="sl-SI" dirty="0"/>
              <a:t> </a:t>
            </a:r>
            <a:r>
              <a:rPr lang="sl-SI" dirty="0" err="1"/>
              <a:t>honey</a:t>
            </a:r>
            <a:r>
              <a:rPr lang="sl-SI" dirty="0"/>
              <a:t> bee, Soča </a:t>
            </a:r>
            <a:r>
              <a:rPr lang="sl-SI" dirty="0" err="1"/>
              <a:t>trout</a:t>
            </a:r>
            <a:r>
              <a:rPr lang="sl-SI" dirty="0"/>
              <a:t>, </a:t>
            </a:r>
            <a:r>
              <a:rPr lang="sl-SI" dirty="0" err="1"/>
              <a:t>Golden</a:t>
            </a:r>
            <a:r>
              <a:rPr lang="sl-SI" dirty="0"/>
              <a:t> </a:t>
            </a:r>
            <a:r>
              <a:rPr lang="sl-SI" dirty="0" err="1"/>
              <a:t>Eagle</a:t>
            </a:r>
            <a:r>
              <a:rPr lang="sl-SI" dirty="0"/>
              <a:t>, Brown </a:t>
            </a:r>
            <a:r>
              <a:rPr lang="sl-SI" dirty="0" err="1"/>
              <a:t>Bear</a:t>
            </a:r>
            <a:r>
              <a:rPr lang="sl-SI" dirty="0"/>
              <a:t>, </a:t>
            </a:r>
            <a:r>
              <a:rPr lang="sl-SI" dirty="0" err="1"/>
              <a:t>Karst</a:t>
            </a:r>
            <a:r>
              <a:rPr lang="sl-SI" dirty="0"/>
              <a:t> </a:t>
            </a:r>
            <a:r>
              <a:rPr lang="sl-SI" dirty="0" err="1"/>
              <a:t>Shepherd</a:t>
            </a:r>
            <a:r>
              <a:rPr lang="sl-SI" dirty="0"/>
              <a:t> dog, </a:t>
            </a:r>
            <a:r>
              <a:rPr lang="sl-SI" dirty="0" err="1"/>
              <a:t>Slovenian</a:t>
            </a:r>
            <a:r>
              <a:rPr lang="sl-SI" dirty="0"/>
              <a:t> </a:t>
            </a:r>
            <a:r>
              <a:rPr lang="sl-SI" dirty="0" err="1"/>
              <a:t>sheep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0766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38D8A5-248A-19A1-AB6B-BE5F693D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Urban </a:t>
            </a:r>
            <a:r>
              <a:rPr lang="sl-SI" dirty="0" err="1"/>
              <a:t>climate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E87B17-BF46-D6A6-8996-2B6291F51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Ljubljana – 293.000 </a:t>
            </a:r>
            <a:r>
              <a:rPr lang="sl-SI" dirty="0" err="1"/>
              <a:t>population</a:t>
            </a:r>
            <a:endParaRPr lang="sl-SI" dirty="0"/>
          </a:p>
          <a:p>
            <a:r>
              <a:rPr lang="sl-SI" dirty="0"/>
              <a:t>2016 - </a:t>
            </a:r>
            <a:r>
              <a:rPr lang="sl-SI" dirty="0" err="1"/>
              <a:t>Green</a:t>
            </a:r>
            <a:r>
              <a:rPr lang="sl-SI" dirty="0"/>
              <a:t> </a:t>
            </a:r>
            <a:r>
              <a:rPr lang="sl-SI" dirty="0" err="1"/>
              <a:t>Capital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Europe</a:t>
            </a:r>
            <a:endParaRPr lang="sl-SI" dirty="0"/>
          </a:p>
          <a:p>
            <a:r>
              <a:rPr lang="sl-SI" dirty="0"/>
              <a:t>L</a:t>
            </a:r>
            <a:r>
              <a:rPr lang="en-US" dirty="0" err="1"/>
              <a:t>argest</a:t>
            </a:r>
            <a:r>
              <a:rPr lang="en-US" dirty="0"/>
              <a:t> number of sustainable changes in the shortest period of time</a:t>
            </a:r>
            <a:endParaRPr lang="sl-SI" dirty="0"/>
          </a:p>
          <a:p>
            <a:r>
              <a:rPr lang="sl-SI" dirty="0"/>
              <a:t>2019 – </a:t>
            </a:r>
            <a:r>
              <a:rPr lang="sl-SI" dirty="0" err="1"/>
              <a:t>Sustainable</a:t>
            </a:r>
            <a:r>
              <a:rPr lang="sl-SI" dirty="0"/>
              <a:t> Top 100 </a:t>
            </a:r>
            <a:r>
              <a:rPr lang="sl-SI" dirty="0" err="1"/>
              <a:t>Destination</a:t>
            </a:r>
            <a:r>
              <a:rPr lang="sl-SI" dirty="0"/>
              <a:t> </a:t>
            </a:r>
            <a:r>
              <a:rPr lang="sl-SI" dirty="0" err="1"/>
              <a:t>Awards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3583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</TotalTime>
  <Words>670</Words>
  <Application>Microsoft Office PowerPoint</Application>
  <PresentationFormat>Širokozaslonsko</PresentationFormat>
  <Paragraphs>55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Naelektreno</vt:lpstr>
      <vt:lpstr>SLOVENIAN TEAM</vt:lpstr>
      <vt:lpstr>WHAT’S SO SPECIAL ABOUT BEEKEEPING IN SLOVENIA</vt:lpstr>
      <vt:lpstr>PowerPointova predstavitev</vt:lpstr>
      <vt:lpstr>PowerPointova predstavitev</vt:lpstr>
      <vt:lpstr>Life in the forests</vt:lpstr>
      <vt:lpstr>PowerPointova predstavitev</vt:lpstr>
      <vt:lpstr>Slovenia faces natural disaster due to bark beetle</vt:lpstr>
      <vt:lpstr>Authentic Slovenian breeds</vt:lpstr>
      <vt:lpstr>Urban climate</vt:lpstr>
      <vt:lpstr>Now, what makes Ljubljana one of the most sustainable cities in the world? </vt:lpstr>
      <vt:lpstr>PowerPointova predstavitev</vt:lpstr>
      <vt:lpstr>Organic Farming spreads in Slovenia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Gašper</dc:creator>
  <cp:lastModifiedBy>Dejan</cp:lastModifiedBy>
  <cp:revision>2</cp:revision>
  <dcterms:created xsi:type="dcterms:W3CDTF">2023-03-25T17:40:17Z</dcterms:created>
  <dcterms:modified xsi:type="dcterms:W3CDTF">2023-03-26T21:29:29Z</dcterms:modified>
</cp:coreProperties>
</file>