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316" r:id="rId2"/>
    <p:sldId id="308" r:id="rId3"/>
    <p:sldId id="309" r:id="rId4"/>
    <p:sldId id="310" r:id="rId5"/>
    <p:sldId id="311" r:id="rId6"/>
    <p:sldId id="312" r:id="rId7"/>
    <p:sldId id="313" r:id="rId8"/>
    <p:sldId id="314" r:id="rId9"/>
    <p:sldId id="315" r:id="rId10"/>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vzeti razdelek" id="{6B8E5487-F57A-490C-B7BF-6D51567B87B1}">
          <p14:sldIdLst>
            <p14:sldId id="316"/>
            <p14:sldId id="308"/>
            <p14:sldId id="309"/>
            <p14:sldId id="310"/>
            <p14:sldId id="311"/>
            <p14:sldId id="312"/>
            <p14:sldId id="313"/>
            <p14:sldId id="314"/>
            <p14:sldId id="315"/>
          </p14:sldIdLst>
        </p14:section>
        <p14:section name="Razdelek brez naslova" id="{A7B0B92B-58DE-4CA4-871C-21E1DA5757A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1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EC69A59C-9A0B-40BC-BEF3-75E63AAC039B}" type="datetimeFigureOut">
              <a:rPr lang="sl-SI" smtClean="0"/>
              <a:t>15. 10. 2023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93461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EC69A59C-9A0B-40BC-BEF3-75E63AAC039B}" type="datetimeFigureOut">
              <a:rPr lang="sl-SI" smtClean="0"/>
              <a:t>15. 10. 2023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320514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EC69A59C-9A0B-40BC-BEF3-75E63AAC039B}" type="datetimeFigureOut">
              <a:rPr lang="sl-SI" smtClean="0"/>
              <a:t>15. 10. 2023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271193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EC69A59C-9A0B-40BC-BEF3-75E63AAC039B}" type="datetimeFigureOut">
              <a:rPr lang="sl-SI" smtClean="0"/>
              <a:t>15. 10. 2023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4211249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EC69A59C-9A0B-40BC-BEF3-75E63AAC039B}" type="datetimeFigureOut">
              <a:rPr lang="sl-SI" smtClean="0"/>
              <a:t>15. 10. 2023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202043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EC69A59C-9A0B-40BC-BEF3-75E63AAC039B}" type="datetimeFigureOut">
              <a:rPr lang="sl-SI" smtClean="0"/>
              <a:t>15. 10. 2023</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814605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EC69A59C-9A0B-40BC-BEF3-75E63AAC039B}" type="datetimeFigureOut">
              <a:rPr lang="sl-SI" smtClean="0"/>
              <a:t>15. 10. 2023</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12032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EC69A59C-9A0B-40BC-BEF3-75E63AAC039B}" type="datetimeFigureOut">
              <a:rPr lang="sl-SI" smtClean="0"/>
              <a:t>15. 10. 2023</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82022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EC69A59C-9A0B-40BC-BEF3-75E63AAC039B}" type="datetimeFigureOut">
              <a:rPr lang="sl-SI" smtClean="0"/>
              <a:t>15. 10. 2023</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113617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EC69A59C-9A0B-40BC-BEF3-75E63AAC039B}" type="datetimeFigureOut">
              <a:rPr lang="sl-SI" smtClean="0"/>
              <a:t>15. 10. 2023</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2676955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EC69A59C-9A0B-40BC-BEF3-75E63AAC039B}" type="datetimeFigureOut">
              <a:rPr lang="sl-SI" smtClean="0"/>
              <a:t>15. 10. 2023</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310E4FF0-FB62-447E-B38E-C828BC14EB03}" type="slidenum">
              <a:rPr lang="sl-SI" smtClean="0"/>
              <a:t>‹#›</a:t>
            </a:fld>
            <a:endParaRPr lang="sl-SI"/>
          </a:p>
        </p:txBody>
      </p:sp>
    </p:spTree>
    <p:extLst>
      <p:ext uri="{BB962C8B-B14F-4D97-AF65-F5344CB8AC3E}">
        <p14:creationId xmlns:p14="http://schemas.microsoft.com/office/powerpoint/2010/main" val="17397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A59C-9A0B-40BC-BEF3-75E63AAC039B}" type="datetimeFigureOut">
              <a:rPr lang="sl-SI" smtClean="0"/>
              <a:t>15. 10. 2023</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E4FF0-FB62-447E-B38E-C828BC14EB03}" type="slidenum">
              <a:rPr lang="sl-SI" smtClean="0"/>
              <a:t>‹#›</a:t>
            </a:fld>
            <a:endParaRPr lang="sl-SI"/>
          </a:p>
        </p:txBody>
      </p:sp>
    </p:spTree>
    <p:extLst>
      <p:ext uri="{BB962C8B-B14F-4D97-AF65-F5344CB8AC3E}">
        <p14:creationId xmlns:p14="http://schemas.microsoft.com/office/powerpoint/2010/main" val="228733720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uropean-union.europa.eu/principles-countries-history/history-eu/1945-59/schuman-declaration-may-1950_e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AE9311C-471F-4E1F-ACE6-0829AD7FEADE}"/>
              </a:ext>
            </a:extLst>
          </p:cNvPr>
          <p:cNvSpPr>
            <a:spLocks noGrp="1"/>
          </p:cNvSpPr>
          <p:nvPr>
            <p:ph type="title"/>
          </p:nvPr>
        </p:nvSpPr>
        <p:spPr/>
        <p:txBody>
          <a:bodyPr/>
          <a:lstStyle/>
          <a:p>
            <a:r>
              <a:rPr lang="sl-SI" dirty="0"/>
              <a:t>9.MAJ DAN EVROPE</a:t>
            </a:r>
          </a:p>
        </p:txBody>
      </p:sp>
      <p:sp>
        <p:nvSpPr>
          <p:cNvPr id="3" name="Označba mesta vsebine 2">
            <a:extLst>
              <a:ext uri="{FF2B5EF4-FFF2-40B4-BE49-F238E27FC236}">
                <a16:creationId xmlns:a16="http://schemas.microsoft.com/office/drawing/2014/main" id="{0DD71F42-B09F-4F5A-9C88-0D0C88F2EE48}"/>
              </a:ext>
            </a:extLst>
          </p:cNvPr>
          <p:cNvSpPr>
            <a:spLocks noGrp="1"/>
          </p:cNvSpPr>
          <p:nvPr>
            <p:ph idx="1"/>
          </p:nvPr>
        </p:nvSpPr>
        <p:spPr>
          <a:xfrm>
            <a:off x="457200" y="1600200"/>
            <a:ext cx="8229600" cy="4983162"/>
          </a:xfrm>
        </p:spPr>
        <p:txBody>
          <a:bodyPr>
            <a:normAutofit fontScale="32500" lnSpcReduction="20000"/>
          </a:bodyPr>
          <a:lstStyle/>
          <a:p>
            <a:r>
              <a:rPr lang="en-GB" sz="5500" dirty="0" err="1">
                <a:solidFill>
                  <a:srgbClr val="0070C0"/>
                </a:solidFill>
              </a:rPr>
              <a:t>Tommorow</a:t>
            </a:r>
            <a:r>
              <a:rPr lang="en-GB" sz="5500" dirty="0">
                <a:solidFill>
                  <a:srgbClr val="0070C0"/>
                </a:solidFill>
              </a:rPr>
              <a:t> is a special day – May 9</a:t>
            </a:r>
            <a:endParaRPr lang="sl-SI" sz="5500" dirty="0">
              <a:solidFill>
                <a:srgbClr val="0070C0"/>
              </a:solidFill>
            </a:endParaRPr>
          </a:p>
          <a:p>
            <a:r>
              <a:rPr lang="en-GB" sz="5500" dirty="0">
                <a:solidFill>
                  <a:srgbClr val="0070C0"/>
                </a:solidFill>
              </a:rPr>
              <a:t>On 9 May, Europe celebrates the Victory Day. It is a holiday that commemorates the surrender of Nazi Germany in 1945 which marked the end of World War II in Europe.  </a:t>
            </a:r>
            <a:endParaRPr lang="sl-SI" sz="5500" dirty="0">
              <a:solidFill>
                <a:srgbClr val="0070C0"/>
              </a:solidFill>
            </a:endParaRPr>
          </a:p>
          <a:p>
            <a:r>
              <a:rPr lang="en-GB" sz="5500" dirty="0">
                <a:solidFill>
                  <a:srgbClr val="0070C0"/>
                </a:solidFill>
              </a:rPr>
              <a:t>On the same day Ljubljana, our capital, celebrates its most important holiday when all citizens commemorate the victory of the Partisan Army over the occupier in 1945.</a:t>
            </a:r>
            <a:endParaRPr lang="sl-SI" sz="5500" dirty="0">
              <a:solidFill>
                <a:srgbClr val="0070C0"/>
              </a:solidFill>
            </a:endParaRPr>
          </a:p>
          <a:p>
            <a:r>
              <a:rPr lang="en-GB" sz="5500" dirty="0">
                <a:solidFill>
                  <a:srgbClr val="0070C0"/>
                </a:solidFill>
              </a:rPr>
              <a:t>May 9 is also »EUROPE DAY«. Every year it celebrates peace and unity in Europe. The date marks the anniversary of the historic '</a:t>
            </a:r>
            <a:r>
              <a:rPr lang="en-GB" sz="5500" dirty="0">
                <a:solidFill>
                  <a:srgbClr val="0070C0"/>
                </a:solidFill>
                <a:hlinkClick r:id="rId2">
                  <a:extLst>
                    <a:ext uri="{A12FA001-AC4F-418D-AE19-62706E023703}">
                      <ahyp:hlinkClr xmlns:ahyp="http://schemas.microsoft.com/office/drawing/2018/hyperlinkcolor" val="tx"/>
                    </a:ext>
                  </a:extLst>
                </a:hlinkClick>
              </a:rPr>
              <a:t>Schuman declaration</a:t>
            </a:r>
            <a:r>
              <a:rPr lang="en-GB" sz="5500" dirty="0">
                <a:solidFill>
                  <a:srgbClr val="0070C0"/>
                </a:solidFill>
              </a:rPr>
              <a:t>' that set out his idea for a new form of political cooperation in Europe, which would make war between Europe's nations unthinkable. Schuman's proposal is considered to be the beginning of what is now the European Union.</a:t>
            </a:r>
            <a:endParaRPr lang="sl-SI" sz="5500" dirty="0">
              <a:solidFill>
                <a:srgbClr val="0070C0"/>
              </a:solidFill>
            </a:endParaRPr>
          </a:p>
          <a:p>
            <a:r>
              <a:rPr lang="en-GB" sz="5500" dirty="0">
                <a:solidFill>
                  <a:srgbClr val="0070C0"/>
                </a:solidFill>
              </a:rPr>
              <a:t>Shuman s plan was realized a year later, when the »</a:t>
            </a:r>
            <a:r>
              <a:rPr lang="en-GB" sz="5500" dirty="0" err="1">
                <a:solidFill>
                  <a:srgbClr val="0070C0"/>
                </a:solidFill>
              </a:rPr>
              <a:t>Europpean</a:t>
            </a:r>
            <a:r>
              <a:rPr lang="en-GB" sz="5500" dirty="0">
                <a:solidFill>
                  <a:srgbClr val="0070C0"/>
                </a:solidFill>
              </a:rPr>
              <a:t> Coal and Steel Community«, the forerunner of today s European Union, was established.     </a:t>
            </a:r>
            <a:endParaRPr lang="sl-SI" sz="5500" dirty="0">
              <a:solidFill>
                <a:srgbClr val="0070C0"/>
              </a:solidFill>
            </a:endParaRPr>
          </a:p>
          <a:p>
            <a:r>
              <a:rPr lang="en-GB" sz="5500" dirty="0">
                <a:solidFill>
                  <a:srgbClr val="0070C0"/>
                </a:solidFill>
              </a:rPr>
              <a:t>The European Union guarantees peace and security, strives for the well-being of all Europeans, believes in democracy, human rights, the rule of law and freedom of the media. It shows the diversity and coexistence of our national and other identities. We all celebrate May 9, Europe Day, as our common holiday. And we have never needed each other like we do now in this global context.</a:t>
            </a:r>
            <a:endParaRPr lang="sl-SI" sz="5500" dirty="0">
              <a:solidFill>
                <a:srgbClr val="0070C0"/>
              </a:solidFill>
            </a:endParaRPr>
          </a:p>
          <a:p>
            <a:endParaRPr lang="sl-SI" dirty="0"/>
          </a:p>
        </p:txBody>
      </p:sp>
    </p:spTree>
    <p:extLst>
      <p:ext uri="{BB962C8B-B14F-4D97-AF65-F5344CB8AC3E}">
        <p14:creationId xmlns:p14="http://schemas.microsoft.com/office/powerpoint/2010/main" val="193319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09F73A17-45BA-4149-8251-78DD43BCAAFD}"/>
              </a:ext>
            </a:extLst>
          </p:cNvPr>
          <p:cNvSpPr txBox="1"/>
          <p:nvPr/>
        </p:nvSpPr>
        <p:spPr>
          <a:xfrm>
            <a:off x="1727684" y="44624"/>
            <a:ext cx="5688632" cy="1944216"/>
          </a:xfrm>
          <a:prstGeom prst="rect">
            <a:avLst/>
          </a:prstGeom>
          <a:noFill/>
        </p:spPr>
        <p:txBody>
          <a:bodyPr wrap="square" rtlCol="0">
            <a:spAutoFit/>
          </a:bodyPr>
          <a:lstStyle/>
          <a:p>
            <a:pPr algn="ctr"/>
            <a:r>
              <a:rPr lang="sl-SI" sz="6000" b="1" dirty="0">
                <a:solidFill>
                  <a:schemeClr val="bg1"/>
                </a:solidFill>
                <a:latin typeface="Arial Rounded MT Bold" panose="020F0704030504030204" pitchFamily="34" charset="0"/>
              </a:rPr>
              <a:t>VICTORY DAY 9 </a:t>
            </a:r>
            <a:r>
              <a:rPr lang="sl-SI" sz="6000" b="1" dirty="0" err="1">
                <a:solidFill>
                  <a:schemeClr val="bg1"/>
                </a:solidFill>
                <a:latin typeface="Arial Rounded MT Bold" panose="020F0704030504030204" pitchFamily="34" charset="0"/>
              </a:rPr>
              <a:t>of</a:t>
            </a:r>
            <a:r>
              <a:rPr lang="sl-SI" sz="6000" b="1" dirty="0">
                <a:solidFill>
                  <a:schemeClr val="bg1"/>
                </a:solidFill>
                <a:latin typeface="Arial Rounded MT Bold" panose="020F0704030504030204" pitchFamily="34" charset="0"/>
              </a:rPr>
              <a:t> </a:t>
            </a:r>
            <a:r>
              <a:rPr lang="sl-SI" sz="6000" b="1" dirty="0" err="1">
                <a:solidFill>
                  <a:schemeClr val="bg1"/>
                </a:solidFill>
                <a:latin typeface="Arial Rounded MT Bold" panose="020F0704030504030204" pitchFamily="34" charset="0"/>
              </a:rPr>
              <a:t>May</a:t>
            </a:r>
            <a:r>
              <a:rPr lang="sl-SI" sz="6000" b="1" dirty="0">
                <a:solidFill>
                  <a:schemeClr val="bg1"/>
                </a:solidFill>
                <a:latin typeface="Arial Rounded MT Bold" panose="020F0704030504030204" pitchFamily="34" charset="0"/>
              </a:rPr>
              <a:t> 1945</a:t>
            </a:r>
            <a:endParaRPr lang="en-SI" sz="6000" b="1"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5053441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327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254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BA34C55E-24D4-4C7B-AFD2-72EAAC9F2F2D}"/>
              </a:ext>
            </a:extLst>
          </p:cNvPr>
          <p:cNvSpPr txBox="1"/>
          <p:nvPr/>
        </p:nvSpPr>
        <p:spPr>
          <a:xfrm>
            <a:off x="1583668" y="19430"/>
            <a:ext cx="5976664" cy="1631216"/>
          </a:xfrm>
          <a:prstGeom prst="rect">
            <a:avLst/>
          </a:prstGeom>
          <a:noFill/>
        </p:spPr>
        <p:txBody>
          <a:bodyPr wrap="square" rtlCol="0">
            <a:spAutoFit/>
          </a:bodyPr>
          <a:lstStyle/>
          <a:p>
            <a:pPr algn="ctr"/>
            <a:r>
              <a:rPr lang="sl-SI" sz="6000" b="1" dirty="0">
                <a:solidFill>
                  <a:srgbClr val="3131D7"/>
                </a:solidFill>
                <a:latin typeface="Arial Rounded MT Bold" panose="020F0704030504030204" pitchFamily="34" charset="0"/>
              </a:rPr>
              <a:t>EUROPE DAY</a:t>
            </a:r>
          </a:p>
          <a:p>
            <a:pPr algn="ctr"/>
            <a:r>
              <a:rPr lang="sl-SI" sz="4000" b="1" dirty="0">
                <a:solidFill>
                  <a:srgbClr val="FFFF00"/>
                </a:solidFill>
                <a:latin typeface="Arial Rounded MT Bold" panose="020F0704030504030204" pitchFamily="34" charset="0"/>
              </a:rPr>
              <a:t>9 OF MAY</a:t>
            </a:r>
            <a:endParaRPr lang="en-SI" sz="4000" b="1" dirty="0">
              <a:solidFill>
                <a:srgbClr val="FFFF00"/>
              </a:solidFill>
              <a:latin typeface="Arial Rounded MT Bold" panose="020F0704030504030204" pitchFamily="34" charset="0"/>
            </a:endParaRPr>
          </a:p>
        </p:txBody>
      </p:sp>
    </p:spTree>
    <p:extLst>
      <p:ext uri="{BB962C8B-B14F-4D97-AF65-F5344CB8AC3E}">
        <p14:creationId xmlns:p14="http://schemas.microsoft.com/office/powerpoint/2010/main" val="39515229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6131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2571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DE15606D-9DFD-4FEE-A5B5-310EFDDAA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660" y="7904"/>
            <a:ext cx="6120680" cy="6842191"/>
          </a:xfrm>
          <a:prstGeom prst="rect">
            <a:avLst/>
          </a:prstGeom>
        </p:spPr>
      </p:pic>
    </p:spTree>
    <p:extLst>
      <p:ext uri="{BB962C8B-B14F-4D97-AF65-F5344CB8AC3E}">
        <p14:creationId xmlns:p14="http://schemas.microsoft.com/office/powerpoint/2010/main" val="35363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0E1BFFA1-49CA-4A76-9D55-E42E6EB8AF77}"/>
              </a:ext>
            </a:extLst>
          </p:cNvPr>
          <p:cNvSpPr txBox="1"/>
          <p:nvPr/>
        </p:nvSpPr>
        <p:spPr>
          <a:xfrm>
            <a:off x="71500" y="920621"/>
            <a:ext cx="9001000" cy="5016758"/>
          </a:xfrm>
          <a:prstGeom prst="rect">
            <a:avLst/>
          </a:prstGeom>
          <a:noFill/>
        </p:spPr>
        <p:txBody>
          <a:bodyPr wrap="square" rtlCol="0">
            <a:spAutoFit/>
          </a:bodyPr>
          <a:lstStyle/>
          <a:p>
            <a:pPr algn="ctr"/>
            <a:r>
              <a:rPr lang="en-US" sz="4000" b="1" dirty="0">
                <a:latin typeface="Arial Rounded MT Bold" panose="020F0704030504030204" pitchFamily="34" charset="0"/>
              </a:rPr>
              <a:t>We are the world</a:t>
            </a:r>
            <a:br>
              <a:rPr lang="en-US" sz="4000" b="1" dirty="0">
                <a:latin typeface="Arial Rounded MT Bold" panose="020F0704030504030204" pitchFamily="34" charset="0"/>
              </a:rPr>
            </a:br>
            <a:r>
              <a:rPr lang="en-US" sz="4000" b="1" dirty="0">
                <a:latin typeface="Arial Rounded MT Bold" panose="020F0704030504030204" pitchFamily="34" charset="0"/>
              </a:rPr>
              <a:t>We are the children</a:t>
            </a:r>
            <a:br>
              <a:rPr lang="en-US" sz="4000" b="1" dirty="0">
                <a:latin typeface="Arial Rounded MT Bold" panose="020F0704030504030204" pitchFamily="34" charset="0"/>
              </a:rPr>
            </a:br>
            <a:r>
              <a:rPr lang="en-US" sz="4000" b="1" dirty="0">
                <a:latin typeface="Arial Rounded MT Bold" panose="020F0704030504030204" pitchFamily="34" charset="0"/>
              </a:rPr>
              <a:t>We are the ones who make a brighter day, so let's start giving</a:t>
            </a:r>
            <a:br>
              <a:rPr lang="en-US" sz="4000" b="1" dirty="0">
                <a:latin typeface="Arial Rounded MT Bold" panose="020F0704030504030204" pitchFamily="34" charset="0"/>
              </a:rPr>
            </a:br>
            <a:r>
              <a:rPr lang="en-US" sz="4000" b="1" dirty="0">
                <a:latin typeface="Arial Rounded MT Bold" panose="020F0704030504030204" pitchFamily="34" charset="0"/>
              </a:rPr>
              <a:t>There's a choice we're making</a:t>
            </a:r>
            <a:br>
              <a:rPr lang="en-US" sz="4000" b="1" dirty="0">
                <a:latin typeface="Arial Rounded MT Bold" panose="020F0704030504030204" pitchFamily="34" charset="0"/>
              </a:rPr>
            </a:br>
            <a:r>
              <a:rPr lang="en-US" sz="4000" b="1" dirty="0">
                <a:latin typeface="Arial Rounded MT Bold" panose="020F0704030504030204" pitchFamily="34" charset="0"/>
              </a:rPr>
              <a:t>We're saving our own lives</a:t>
            </a:r>
            <a:br>
              <a:rPr lang="en-US" sz="4000" b="1" dirty="0">
                <a:latin typeface="Arial Rounded MT Bold" panose="020F0704030504030204" pitchFamily="34" charset="0"/>
              </a:rPr>
            </a:br>
            <a:r>
              <a:rPr lang="en-US" sz="4000" b="1" dirty="0">
                <a:latin typeface="Arial Rounded MT Bold" panose="020F0704030504030204" pitchFamily="34" charset="0"/>
              </a:rPr>
              <a:t>It's true we'll make a better day, just you and me</a:t>
            </a:r>
          </a:p>
        </p:txBody>
      </p:sp>
    </p:spTree>
    <p:extLst>
      <p:ext uri="{BB962C8B-B14F-4D97-AF65-F5344CB8AC3E}">
        <p14:creationId xmlns:p14="http://schemas.microsoft.com/office/powerpoint/2010/main" val="28947614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271</TotalTime>
  <Words>313</Words>
  <Application>Microsoft Office PowerPoint</Application>
  <PresentationFormat>Diaprojekcija na zaslonu (4:3)</PresentationFormat>
  <Paragraphs>11</Paragraphs>
  <Slides>9</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9</vt:i4>
      </vt:variant>
    </vt:vector>
  </HeadingPairs>
  <TitlesOfParts>
    <vt:vector size="13" baseType="lpstr">
      <vt:lpstr>Arial</vt:lpstr>
      <vt:lpstr>Arial Rounded MT Bold</vt:lpstr>
      <vt:lpstr>Calibri</vt:lpstr>
      <vt:lpstr>Officeova tema</vt:lpstr>
      <vt:lpstr>9.MAJ DAN EVROPE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Uporabnik</dc:creator>
  <cp:lastModifiedBy>Dejan</cp:lastModifiedBy>
  <cp:revision>17</cp:revision>
  <dcterms:created xsi:type="dcterms:W3CDTF">2012-12-20T20:51:44Z</dcterms:created>
  <dcterms:modified xsi:type="dcterms:W3CDTF">2023-10-15T16:14:02Z</dcterms:modified>
</cp:coreProperties>
</file>